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8" r:id="rId4"/>
    <p:sldId id="275" r:id="rId5"/>
    <p:sldId id="258" r:id="rId6"/>
    <p:sldId id="269" r:id="rId7"/>
    <p:sldId id="260" r:id="rId8"/>
    <p:sldId id="264" r:id="rId9"/>
    <p:sldId id="265" r:id="rId10"/>
    <p:sldId id="270" r:id="rId11"/>
    <p:sldId id="280" r:id="rId12"/>
    <p:sldId id="263" r:id="rId13"/>
    <p:sldId id="281" r:id="rId14"/>
    <p:sldId id="266" r:id="rId15"/>
    <p:sldId id="271" r:id="rId16"/>
    <p:sldId id="277" r:id="rId17"/>
    <p:sldId id="276" r:id="rId18"/>
    <p:sldId id="282" r:id="rId19"/>
    <p:sldId id="283" r:id="rId20"/>
    <p:sldId id="278" r:id="rId21"/>
    <p:sldId id="279" r:id="rId22"/>
    <p:sldId id="273" r:id="rId23"/>
    <p:sldId id="284" r:id="rId24"/>
    <p:sldId id="272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 anran" initials="l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9AD3"/>
    <a:srgbClr val="5FA04A"/>
    <a:srgbClr val="FBC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262" autoAdjust="0"/>
  </p:normalViewPr>
  <p:slideViewPr>
    <p:cSldViewPr snapToGrid="0" showGuides="1">
      <p:cViewPr varScale="1">
        <p:scale>
          <a:sx n="63" d="100"/>
          <a:sy n="63" d="100"/>
        </p:scale>
        <p:origin x="42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636E2-3711-40C1-82B7-B3B0F885CFFE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6D9B5-9A15-4B4F-9311-B927BCB369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其实这个问题最简单的方法就是用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来处理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，用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来处理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，分别提取文字和图片的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，然后连接在一起，再给到一个网络里（比如</a:t>
            </a:r>
            <a:r>
              <a:rPr lang="en-US" altLang="zh-CN" dirty="0" smtClean="0"/>
              <a:t>LSTM</a:t>
            </a:r>
            <a:r>
              <a:rPr lang="zh-CN" altLang="en-US" dirty="0" smtClean="0"/>
              <a:t>），但是这样的问题就是语言和文字基本上是没有相互作用的，这会造成很多信息的冗余，并且实际上文字和图片的内容是有关系的，所以应该有更加有效的方法。</a:t>
            </a:r>
            <a:endParaRPr lang="en-US" altLang="zh-CN" dirty="0" smtClean="0"/>
          </a:p>
          <a:p>
            <a:r>
              <a:rPr lang="zh-CN" altLang="en-US" dirty="0" smtClean="0"/>
              <a:t>目前用的最多的是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co-attention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的结构，包括因为这个问题本身包含多个输入序列，这些序列可以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联合学习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权重，同时在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上计算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，而且可以互相指导。再具体一点，就是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可以辅助确定图片上哪些部分是重要的；反过来，图片也可以辅助指导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中哪些词是关键词。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因为大部分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模型只专注于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中最重要的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，但却忽略了一些比较细节但很重要的代表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联系的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，所以这篇文章提出了一个想法，就是在训练时，将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上或者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上最</a:t>
            </a:r>
            <a:r>
              <a:rPr lang="en-US" altLang="zh-CN" dirty="0" smtClean="0"/>
              <a:t>dominant</a:t>
            </a:r>
            <a:r>
              <a:rPr lang="zh-CN" altLang="en-US" dirty="0" smtClean="0"/>
              <a:t>的信息忽略掉（或者说去掉），以增加训练的难度，来引导模型寻找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中的其他联系。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16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文章中说他们提出的这个方法可以在任意</a:t>
            </a:r>
            <a:r>
              <a:rPr lang="en-US" altLang="zh-CN" dirty="0" smtClean="0"/>
              <a:t>attention-based</a:t>
            </a:r>
            <a:r>
              <a:rPr lang="zh-CN" altLang="en-US" dirty="0" smtClean="0"/>
              <a:t>结构中应用，文章中选用的是图上的这个结构，是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年的另一篇论文中提出的。这个结构分为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个权重不同的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，然后在三个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中分别点乘计算相关的</a:t>
            </a:r>
            <a:r>
              <a:rPr lang="en-US" altLang="zh-CN" dirty="0" smtClean="0"/>
              <a:t>query embedding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visual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或者</a:t>
            </a:r>
            <a:r>
              <a:rPr lang="en-US" altLang="zh-CN" baseline="0" dirty="0" smtClean="0"/>
              <a:t>location feature 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matching score</a:t>
            </a:r>
            <a:r>
              <a:rPr lang="zh-CN" altLang="en-US" baseline="0" dirty="0" smtClean="0"/>
              <a:t>，在训练的过程中降低通过</a:t>
            </a:r>
            <a:r>
              <a:rPr lang="en-US" altLang="zh-CN" baseline="0" dirty="0" smtClean="0"/>
              <a:t>matching score</a:t>
            </a:r>
            <a:r>
              <a:rPr lang="zh-CN" altLang="en-US" baseline="0" dirty="0" smtClean="0"/>
              <a:t>计算的</a:t>
            </a:r>
            <a:r>
              <a:rPr lang="en-US" altLang="zh-CN" baseline="0" dirty="0" smtClean="0"/>
              <a:t>loss</a:t>
            </a:r>
            <a:r>
              <a:rPr lang="zh-CN" altLang="en-US" baseline="0" dirty="0" smtClean="0"/>
              <a:t>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609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分为两种</a:t>
            </a:r>
            <a:r>
              <a:rPr lang="en-US" altLang="zh-CN" dirty="0" smtClean="0"/>
              <a:t>erasing</a:t>
            </a:r>
          </a:p>
          <a:p>
            <a:r>
              <a:rPr lang="zh-CN" altLang="en-US" dirty="0" smtClean="0"/>
              <a:t>使用了一个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函数，让被擦去的</a:t>
            </a:r>
            <a:r>
              <a:rPr lang="en-US" altLang="zh-CN" dirty="0" smtClean="0"/>
              <a:t>visual features</a:t>
            </a:r>
            <a:r>
              <a:rPr lang="zh-CN" altLang="en-US" dirty="0" smtClean="0"/>
              <a:t>仍是匹配着原来对应的</a:t>
            </a:r>
            <a:r>
              <a:rPr lang="en-US" altLang="zh-CN" dirty="0" smtClean="0"/>
              <a:t>queries</a:t>
            </a:r>
            <a:r>
              <a:rPr lang="zh-CN" altLang="en-US" baseline="0" dirty="0" smtClean="0"/>
              <a:t>，被擦去的</a:t>
            </a:r>
            <a:r>
              <a:rPr lang="en-US" altLang="zh-CN" baseline="0" dirty="0" smtClean="0"/>
              <a:t>queries</a:t>
            </a:r>
            <a:r>
              <a:rPr lang="zh-CN" altLang="en-US" baseline="0" dirty="0" smtClean="0"/>
              <a:t>也仍是匹配原来对应的</a:t>
            </a:r>
            <a:r>
              <a:rPr lang="en-US" altLang="zh-CN" baseline="0" dirty="0" smtClean="0"/>
              <a:t>visual features.</a:t>
            </a:r>
          </a:p>
          <a:p>
            <a:r>
              <a:rPr lang="zh-CN" altLang="en-US" baseline="0" dirty="0" smtClean="0"/>
              <a:t>总的</a:t>
            </a:r>
            <a:r>
              <a:rPr lang="en-US" altLang="zh-CN" baseline="0" dirty="0" smtClean="0"/>
              <a:t>Loss</a:t>
            </a:r>
            <a:r>
              <a:rPr lang="zh-CN" altLang="en-US" baseline="0" dirty="0" smtClean="0"/>
              <a:t>函数是</a:t>
            </a:r>
            <a:r>
              <a:rPr lang="en-US" altLang="zh-CN" baseline="0" dirty="0" smtClean="0"/>
              <a:t>erasing loss</a:t>
            </a:r>
            <a:r>
              <a:rPr lang="zh-CN" altLang="en-US" baseline="0" dirty="0" smtClean="0"/>
              <a:t>加上前面</a:t>
            </a:r>
            <a:r>
              <a:rPr lang="en-US" altLang="zh-CN" baseline="0" dirty="0" err="1" smtClean="0"/>
              <a:t>MattNet</a:t>
            </a:r>
            <a:r>
              <a:rPr lang="zh-CN" altLang="en-US" baseline="0" dirty="0" smtClean="0"/>
              <a:t>中的</a:t>
            </a:r>
            <a:r>
              <a:rPr lang="en-US" altLang="zh-CN" baseline="0" dirty="0" smtClean="0"/>
              <a:t>loss</a:t>
            </a:r>
            <a:r>
              <a:rPr lang="zh-CN" altLang="en-US" baseline="0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39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这里就讲一下</a:t>
                </a:r>
                <a:r>
                  <a:rPr lang="en-US" altLang="zh-CN" dirty="0" smtClean="0"/>
                  <a:t>query</a:t>
                </a:r>
                <a:r>
                  <a:rPr lang="en-US" altLang="zh-CN" baseline="0" dirty="0" smtClean="0"/>
                  <a:t> sentence erasing </a:t>
                </a:r>
                <a:r>
                  <a:rPr lang="zh-CN" altLang="en-US" baseline="0" dirty="0" smtClean="0"/>
                  <a:t>的过程，首先对输入的</a:t>
                </a:r>
                <a:r>
                  <a:rPr lang="en-US" altLang="zh-CN" baseline="0" dirty="0" smtClean="0"/>
                  <a:t>image</a:t>
                </a:r>
                <a:r>
                  <a:rPr lang="zh-CN" altLang="en-US" baseline="0" dirty="0" smtClean="0"/>
                  <a:t>使用一个</a:t>
                </a:r>
                <a:r>
                  <a:rPr lang="en-US" altLang="zh-CN" baseline="0" dirty="0" smtClean="0"/>
                  <a:t>CNN</a:t>
                </a:r>
                <a:r>
                  <a:rPr lang="zh-CN" altLang="en-US" baseline="0" dirty="0" smtClean="0"/>
                  <a:t>来得到</a:t>
                </a:r>
                <a:r>
                  <a:rPr lang="en-US" altLang="zh-CN" baseline="0" dirty="0" smtClean="0"/>
                  <a:t>feature vector</a:t>
                </a:r>
                <a:r>
                  <a:rPr lang="zh-CN" altLang="en-US" baseline="0" dirty="0" smtClean="0"/>
                  <a:t>，将</a:t>
                </a:r>
                <a:r>
                  <a:rPr lang="en-US" altLang="zh-CN" baseline="0" dirty="0" smtClean="0"/>
                  <a:t>text</a:t>
                </a:r>
                <a:r>
                  <a:rPr lang="zh-CN" altLang="en-US" baseline="0" dirty="0" smtClean="0"/>
                  <a:t>转化为词向量，再把</a:t>
                </a:r>
                <a:r>
                  <a:rPr lang="en-US" altLang="zh-CN" baseline="0" dirty="0" smtClean="0"/>
                  <a:t>image feature vector </a:t>
                </a:r>
                <a:r>
                  <a:rPr lang="zh-CN" altLang="en-US" baseline="0" dirty="0" smtClean="0"/>
                  <a:t>和词向量给到一个</a:t>
                </a:r>
                <a:r>
                  <a:rPr lang="en-US" altLang="zh-CN" baseline="0" dirty="0" smtClean="0"/>
                  <a:t>LSTM</a:t>
                </a:r>
                <a:r>
                  <a:rPr lang="zh-CN" altLang="en-US" baseline="0" dirty="0" smtClean="0"/>
                  <a:t>网络中，接着用算出</a:t>
                </a:r>
                <a:r>
                  <a:rPr lang="en-US" altLang="zh-CN" baseline="0" dirty="0" smtClean="0"/>
                  <a:t>module-level</a:t>
                </a:r>
                <a:r>
                  <a:rPr lang="zh-CN" altLang="en-US" baseline="0" dirty="0" smtClean="0"/>
                  <a:t>和</a:t>
                </a:r>
                <a:r>
                  <a:rPr lang="en-US" altLang="zh-CN" baseline="0" dirty="0" smtClean="0"/>
                  <a:t>word-level attention weights.</a:t>
                </a:r>
                <a:r>
                  <a:rPr lang="zh-CN" altLang="en-US" baseline="0" dirty="0" smtClean="0"/>
                  <a:t>最后算出一个</a:t>
                </a:r>
                <a:r>
                  <a:rPr lang="en-US" altLang="zh-CN" baseline="0" dirty="0" smtClean="0"/>
                  <a:t>overall</a:t>
                </a:r>
                <a:r>
                  <a:rPr lang="zh-CN" altLang="en-US" baseline="0" dirty="0" smtClean="0"/>
                  <a:t>的</a:t>
                </a:r>
                <a:r>
                  <a:rPr lang="en-US" altLang="zh-CN" baseline="0" dirty="0" smtClean="0"/>
                  <a:t>word-level significance</a:t>
                </a:r>
                <a:r>
                  <a:rPr lang="zh-CN" altLang="en-US" baseline="0" dirty="0" smtClean="0"/>
                  <a:t>，将值最大的那个</a:t>
                </a:r>
                <a:r>
                  <a:rPr lang="en-US" altLang="zh-CN" baseline="0" dirty="0" smtClean="0"/>
                  <a:t>word</a:t>
                </a:r>
                <a:r>
                  <a:rPr lang="zh-CN" altLang="en-US" baseline="0" dirty="0" smtClean="0"/>
                  <a:t>用一个</a:t>
                </a:r>
                <a:r>
                  <a:rPr lang="en-US" altLang="zh-CN" baseline="0" dirty="0" smtClean="0"/>
                  <a:t>unknown</a:t>
                </a:r>
                <a:r>
                  <a:rPr lang="zh-CN" altLang="en-US" baseline="0" dirty="0" smtClean="0"/>
                  <a:t>来替代掉。</a:t>
                </a:r>
                <a:endParaRPr lang="en-US" altLang="zh-CN" baseline="0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calculate </a:t>
                </a:r>
                <a:r>
                  <a:rPr lang="en-US" altLang="zh-CN" dirty="0"/>
                  <a:t>the module-level and word-level attention </a:t>
                </a:r>
                <a:r>
                  <a:rPr lang="en-US" altLang="zh-CN" dirty="0" smtClean="0"/>
                  <a:t>weights</a:t>
                </a:r>
                <a:r>
                  <a:rPr lang="zh-CN" altLang="en-US" dirty="0" smtClean="0"/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based on the hidden states of the </a:t>
                </a:r>
                <a:r>
                  <a:rPr lang="en-US" altLang="zh-CN" dirty="0" smtClean="0"/>
                  <a:t>LSTM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sample a word to erase based on the distribution deﬁned by overall word-level signiﬁcance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replace the target word with an “unknown” token</a:t>
                </a:r>
                <a:endParaRPr lang="zh-CN" altLang="en-US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endParaRPr lang="en-US" altLang="zh-CN" baseline="0" dirty="0" smtClean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这里就讲一下</a:t>
                </a:r>
                <a:r>
                  <a:rPr lang="en-US" altLang="zh-CN" dirty="0" smtClean="0"/>
                  <a:t>query</a:t>
                </a:r>
                <a:r>
                  <a:rPr lang="en-US" altLang="zh-CN" baseline="0" dirty="0" smtClean="0"/>
                  <a:t> sentence erasing </a:t>
                </a:r>
                <a:r>
                  <a:rPr lang="zh-CN" altLang="en-US" baseline="0" dirty="0" smtClean="0"/>
                  <a:t>的过程，首先对输入的</a:t>
                </a:r>
                <a:r>
                  <a:rPr lang="en-US" altLang="zh-CN" baseline="0" dirty="0" smtClean="0"/>
                  <a:t>image</a:t>
                </a:r>
                <a:r>
                  <a:rPr lang="zh-CN" altLang="en-US" baseline="0" dirty="0" smtClean="0"/>
                  <a:t>使用一个</a:t>
                </a:r>
                <a:r>
                  <a:rPr lang="en-US" altLang="zh-CN" baseline="0" dirty="0" smtClean="0"/>
                  <a:t>CNN</a:t>
                </a:r>
                <a:r>
                  <a:rPr lang="zh-CN" altLang="en-US" baseline="0" dirty="0" smtClean="0"/>
                  <a:t>来得到</a:t>
                </a:r>
                <a:r>
                  <a:rPr lang="en-US" altLang="zh-CN" baseline="0" dirty="0" smtClean="0"/>
                  <a:t>feature vector</a:t>
                </a:r>
                <a:r>
                  <a:rPr lang="zh-CN" altLang="en-US" baseline="0" dirty="0" smtClean="0"/>
                  <a:t>，将</a:t>
                </a:r>
                <a:r>
                  <a:rPr lang="en-US" altLang="zh-CN" baseline="0" dirty="0" smtClean="0"/>
                  <a:t>text</a:t>
                </a:r>
                <a:r>
                  <a:rPr lang="zh-CN" altLang="en-US" baseline="0" dirty="0" smtClean="0"/>
                  <a:t>转化为词向量，再把</a:t>
                </a:r>
                <a:r>
                  <a:rPr lang="en-US" altLang="zh-CN" baseline="0" dirty="0" smtClean="0"/>
                  <a:t>image feature vector </a:t>
                </a:r>
                <a:r>
                  <a:rPr lang="zh-CN" altLang="en-US" baseline="0" dirty="0" smtClean="0"/>
                  <a:t>和词向量给到一个</a:t>
                </a:r>
                <a:r>
                  <a:rPr lang="en-US" altLang="zh-CN" baseline="0" dirty="0" smtClean="0"/>
                  <a:t>LSTM</a:t>
                </a:r>
                <a:r>
                  <a:rPr lang="zh-CN" altLang="en-US" baseline="0" dirty="0" smtClean="0"/>
                  <a:t>网络中，接着用算出</a:t>
                </a:r>
                <a:r>
                  <a:rPr lang="en-US" altLang="zh-CN" baseline="0" dirty="0" smtClean="0"/>
                  <a:t>module-level</a:t>
                </a:r>
                <a:r>
                  <a:rPr lang="zh-CN" altLang="en-US" baseline="0" dirty="0" smtClean="0"/>
                  <a:t>和</a:t>
                </a:r>
                <a:r>
                  <a:rPr lang="en-US" altLang="zh-CN" baseline="0" dirty="0" smtClean="0"/>
                  <a:t>word-level attention weights.</a:t>
                </a:r>
                <a:r>
                  <a:rPr lang="zh-CN" altLang="en-US" baseline="0" dirty="0" smtClean="0"/>
                  <a:t>最后算出一个</a:t>
                </a:r>
                <a:r>
                  <a:rPr lang="en-US" altLang="zh-CN" baseline="0" dirty="0" smtClean="0"/>
                  <a:t>overall</a:t>
                </a:r>
                <a:r>
                  <a:rPr lang="zh-CN" altLang="en-US" baseline="0" dirty="0" smtClean="0"/>
                  <a:t>的</a:t>
                </a:r>
                <a:r>
                  <a:rPr lang="en-US" altLang="zh-CN" baseline="0" dirty="0" smtClean="0"/>
                  <a:t>word-level significance</a:t>
                </a:r>
                <a:r>
                  <a:rPr lang="zh-CN" altLang="en-US" baseline="0" dirty="0" smtClean="0"/>
                  <a:t>，将值最大的那个</a:t>
                </a:r>
                <a:r>
                  <a:rPr lang="en-US" altLang="zh-CN" baseline="0" dirty="0" smtClean="0"/>
                  <a:t>word</a:t>
                </a:r>
                <a:r>
                  <a:rPr lang="zh-CN" altLang="en-US" baseline="0" dirty="0" smtClean="0"/>
                  <a:t>用一个</a:t>
                </a:r>
                <a:r>
                  <a:rPr lang="en-US" altLang="zh-CN" baseline="0" dirty="0" smtClean="0"/>
                  <a:t>unknown</a:t>
                </a:r>
                <a:r>
                  <a:rPr lang="zh-CN" altLang="en-US" baseline="0" dirty="0" smtClean="0"/>
                  <a:t>来替代掉。</a:t>
                </a:r>
                <a:endParaRPr lang="en-US" altLang="zh-CN" baseline="0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calculate </a:t>
                </a:r>
                <a:r>
                  <a:rPr lang="en-US" altLang="zh-CN" dirty="0"/>
                  <a:t>the module-level and word-level attention </a:t>
                </a:r>
                <a:r>
                  <a:rPr lang="en-US" altLang="zh-CN" dirty="0" smtClean="0"/>
                  <a:t>weights</a:t>
                </a:r>
                <a:r>
                  <a:rPr lang="zh-CN" altLang="en-US" dirty="0" smtClean="0"/>
                  <a:t>（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𝑤^𝑚,</a:t>
                </a:r>
                <a:r>
                  <a:rPr lang="zh-CN" altLang="en-US" b="0" i="0" smtClean="0">
                    <a:latin typeface="Cambria Math" panose="02040503050406030204" pitchFamily="18" charset="0"/>
                  </a:rPr>
                  <a:t>𝛼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_𝑡^𝑚  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based on the hidden states of the </a:t>
                </a:r>
                <a:r>
                  <a:rPr lang="en-US" altLang="zh-CN" dirty="0" smtClean="0"/>
                  <a:t>LSTM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sample a word to erase based on the distribution deﬁned by overall word-level signiﬁcance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 smtClean="0"/>
                  <a:t>replace the target word with an “unknown” token</a:t>
                </a:r>
                <a:endParaRPr lang="zh-CN" altLang="en-US" dirty="0" smtClean="0"/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endParaRPr lang="en-US" altLang="zh-CN" baseline="0" dirty="0" smtClean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38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其他的</a:t>
            </a:r>
            <a:r>
              <a:rPr lang="en-US" altLang="zh-CN" dirty="0" smtClean="0"/>
              <a:t>erasing</a:t>
            </a:r>
            <a:r>
              <a:rPr lang="zh-CN" altLang="en-US" dirty="0" smtClean="0"/>
              <a:t>方法也是类似的，比如</a:t>
            </a:r>
            <a:r>
              <a:rPr lang="en-US" altLang="zh-CN" dirty="0" smtClean="0"/>
              <a:t>subject region erasing</a:t>
            </a:r>
            <a:r>
              <a:rPr lang="zh-CN" altLang="en-US" dirty="0" smtClean="0"/>
              <a:t>中就是用一个</a:t>
            </a:r>
            <a:r>
              <a:rPr lang="en-US" altLang="zh-CN" dirty="0" smtClean="0"/>
              <a:t>K*K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slide window</a:t>
            </a:r>
            <a:r>
              <a:rPr lang="zh-CN" altLang="en-US" dirty="0" smtClean="0"/>
              <a:t>去计算一个累计的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，得到值最大的部分就用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遮掉。这里是他们分别的过程。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54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这是一个实验结果的对比，红色代表没有</a:t>
            </a:r>
            <a:r>
              <a:rPr lang="en-US" altLang="zh-CN" dirty="0" smtClean="0"/>
              <a:t>erasing</a:t>
            </a:r>
            <a:r>
              <a:rPr lang="zh-CN" altLang="en-US" dirty="0" smtClean="0"/>
              <a:t>的模型，绿色代表加入了</a:t>
            </a:r>
            <a:r>
              <a:rPr lang="en-US" altLang="zh-CN" dirty="0" smtClean="0"/>
              <a:t>erasing</a:t>
            </a:r>
            <a:r>
              <a:rPr lang="zh-CN" altLang="en-US" dirty="0" smtClean="0"/>
              <a:t>的结果。这个方法在它使用的数据集上取得的结果是目前最好的。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173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接下来两篇文章都是弱监督学习的，因为这个问题的数据集通常的每张图片会有</a:t>
            </a:r>
            <a:r>
              <a:rPr lang="en-US" altLang="zh-CN" dirty="0" smtClean="0"/>
              <a:t>referring expression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，而在下面两篇文章的弱监督下，则是只有</a:t>
            </a:r>
            <a:r>
              <a:rPr lang="en-US" altLang="zh-CN" dirty="0" smtClean="0"/>
              <a:t>image-level</a:t>
            </a:r>
            <a:r>
              <a:rPr lang="zh-CN" altLang="en-US" dirty="0" smtClean="0"/>
              <a:t>的标注，也就是一张图片有一个</a:t>
            </a:r>
            <a:r>
              <a:rPr lang="en-US" altLang="zh-CN" dirty="0" smtClean="0"/>
              <a:t>description</a:t>
            </a:r>
            <a:r>
              <a:rPr lang="zh-CN" altLang="en-US" dirty="0" smtClean="0"/>
              <a:t>，而没有具体的</a:t>
            </a:r>
            <a:r>
              <a:rPr lang="en-US" altLang="zh-CN" dirty="0" smtClean="0"/>
              <a:t>region</a:t>
            </a:r>
            <a:r>
              <a:rPr lang="en-US" altLang="zh-CN" baseline="0" dirty="0" smtClean="0"/>
              <a:t>-to-phrase</a:t>
            </a:r>
            <a:r>
              <a:rPr lang="zh-CN" altLang="en-US" baseline="0" dirty="0" smtClean="0"/>
              <a:t>的标注。以前有相关的工作是将一个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中的词分类，然后使用类别的</a:t>
            </a:r>
            <a:r>
              <a:rPr lang="en-US" altLang="zh-CN" baseline="0" dirty="0" smtClean="0"/>
              <a:t>tag</a:t>
            </a:r>
            <a:r>
              <a:rPr lang="zh-CN" altLang="en-US" baseline="0" dirty="0" smtClean="0"/>
              <a:t>来训练模型，但是很明显这样子就丢失了一个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中大量的语义，因为语言是有顺序有结构的，把它拆成一个词一个词对待是不行的。所以这篇文章使用了一个</a:t>
            </a:r>
            <a:r>
              <a:rPr lang="en-US" altLang="zh-CN" baseline="0" dirty="0" smtClean="0"/>
              <a:t>parse tree</a:t>
            </a:r>
            <a:r>
              <a:rPr lang="zh-CN" altLang="en-US" baseline="0" dirty="0" smtClean="0"/>
              <a:t>来找到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的结构。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222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第一篇文章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462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这篇文章将模型分为三个模块，其中</a:t>
            </a:r>
            <a:r>
              <a:rPr lang="en-US" altLang="zh-CN" dirty="0" smtClean="0"/>
              <a:t>entity</a:t>
            </a:r>
            <a:r>
              <a:rPr lang="en-US" altLang="zh-CN" baseline="0" dirty="0" smtClean="0"/>
              <a:t> module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semantic module</a:t>
            </a:r>
            <a:r>
              <a:rPr lang="zh-CN" altLang="en-US" baseline="0" dirty="0" smtClean="0"/>
              <a:t>在训练中是弱监督的，而</a:t>
            </a:r>
            <a:r>
              <a:rPr lang="en-US" altLang="zh-CN" baseline="0" dirty="0" smtClean="0"/>
              <a:t>color module</a:t>
            </a:r>
            <a:r>
              <a:rPr lang="zh-CN" altLang="en-US" baseline="0" dirty="0" smtClean="0"/>
              <a:t>则是强监督的。</a:t>
            </a:r>
            <a:r>
              <a:rPr lang="en-US" altLang="zh-CN" baseline="0" dirty="0" smtClean="0"/>
              <a:t>Entity module</a:t>
            </a:r>
            <a:r>
              <a:rPr lang="zh-CN" altLang="en-US" baseline="0" dirty="0" smtClean="0"/>
              <a:t>相当于训练一个</a:t>
            </a:r>
            <a:r>
              <a:rPr lang="en-US" altLang="zh-CN" baseline="0" dirty="0" smtClean="0"/>
              <a:t>K</a:t>
            </a:r>
            <a:r>
              <a:rPr lang="zh-CN" altLang="en-US" baseline="0" dirty="0" smtClean="0"/>
              <a:t>类的分类器（</a:t>
            </a:r>
            <a:r>
              <a:rPr lang="en-US" altLang="zh-CN" baseline="0" dirty="0" smtClean="0"/>
              <a:t>K</a:t>
            </a:r>
            <a:r>
              <a:rPr lang="zh-CN" altLang="en-US" baseline="0" dirty="0" smtClean="0"/>
              <a:t>是预先定义好的）</a:t>
            </a:r>
            <a:endParaRPr lang="en-US" altLang="zh-CN" baseline="0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semantic</a:t>
            </a:r>
            <a:r>
              <a:rPr lang="en-US" altLang="zh-CN" baseline="0" dirty="0" smtClean="0"/>
              <a:t> attribute module</a:t>
            </a:r>
            <a:r>
              <a:rPr lang="zh-CN" altLang="en-US" baseline="0" dirty="0" smtClean="0"/>
              <a:t>中，我们用</a:t>
            </a:r>
            <a:r>
              <a:rPr lang="en-US" altLang="zh-CN" baseline="0" dirty="0" smtClean="0"/>
              <a:t>word2vec feature</a:t>
            </a:r>
            <a:r>
              <a:rPr lang="zh-CN" altLang="en-US" baseline="0" dirty="0" smtClean="0"/>
              <a:t>来表示每个</a:t>
            </a:r>
            <a:r>
              <a:rPr lang="en-US" altLang="zh-CN" baseline="0" dirty="0" smtClean="0"/>
              <a:t>attribute</a:t>
            </a:r>
            <a:r>
              <a:rPr lang="zh-CN" altLang="en-US" baseline="0" dirty="0" smtClean="0"/>
              <a:t>，这里的训练方式类似</a:t>
            </a:r>
            <a:r>
              <a:rPr lang="en-US" altLang="zh-CN" baseline="0" dirty="0" smtClean="0"/>
              <a:t>entity module</a:t>
            </a:r>
            <a:r>
              <a:rPr lang="zh-CN" altLang="en-US" baseline="0" dirty="0" smtClean="0"/>
              <a:t>，但并不是训练一个预先定义好类的数量的分类器，因为</a:t>
            </a:r>
            <a:r>
              <a:rPr lang="en-US" altLang="zh-CN" baseline="0" dirty="0" smtClean="0"/>
              <a:t>attribute</a:t>
            </a:r>
            <a:r>
              <a:rPr lang="zh-CN" altLang="en-US" baseline="0" dirty="0" smtClean="0"/>
              <a:t>是多种多样的，如果遇到了新的</a:t>
            </a:r>
            <a:r>
              <a:rPr lang="en-US" altLang="zh-CN" baseline="0" dirty="0" smtClean="0"/>
              <a:t>attribute</a:t>
            </a:r>
            <a:r>
              <a:rPr lang="zh-CN" altLang="en-US" baseline="0" dirty="0" smtClean="0"/>
              <a:t>怎么办呢？所以在</a:t>
            </a:r>
            <a:r>
              <a:rPr lang="en-US" altLang="zh-CN" baseline="0" dirty="0" smtClean="0"/>
              <a:t>word2vec</a:t>
            </a:r>
            <a:r>
              <a:rPr lang="zh-CN" altLang="en-US" baseline="0" dirty="0" smtClean="0"/>
              <a:t>的基础上使用了一个</a:t>
            </a:r>
            <a:r>
              <a:rPr lang="en-US" altLang="zh-CN" baseline="0" dirty="0" smtClean="0"/>
              <a:t>dictionary based scoring function</a:t>
            </a:r>
            <a:r>
              <a:rPr lang="zh-CN" altLang="en-US" baseline="0" dirty="0" smtClean="0"/>
              <a:t>，如果遇到新的</a:t>
            </a:r>
            <a:r>
              <a:rPr lang="en-US" altLang="zh-CN" baseline="0" dirty="0" smtClean="0"/>
              <a:t>attribute</a:t>
            </a:r>
            <a:r>
              <a:rPr lang="zh-CN" altLang="en-US" baseline="0" dirty="0" smtClean="0"/>
              <a:t>，则计算它和原有的</a:t>
            </a:r>
            <a:r>
              <a:rPr lang="en-US" altLang="zh-CN" baseline="0" dirty="0" smtClean="0"/>
              <a:t>attribute</a:t>
            </a:r>
            <a:r>
              <a:rPr lang="zh-CN" altLang="en-US" baseline="0" dirty="0" smtClean="0"/>
              <a:t>的欧式距离。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01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这篇文章的思想就是让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相互引导，以学习出更好的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，而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本身就能在一定程度上解决冗余的问题，也可以增强模型的可解释性。比较特别的是文章中提出的模型的主要结构是三个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，分别是</a:t>
            </a:r>
            <a:r>
              <a:rPr lang="en-US" altLang="zh-CN" dirty="0" smtClean="0"/>
              <a:t>query, image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就是文字，而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是图片中的对象。可以看到这是一个不断重复操作的过程，而中间那些长方形就是分别从三个中提取的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，这里分别用蓝色、绿色和黄色代表从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中得到的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。很明显在每一轮的过程中，每种类型的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会受到其他两种类型的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的引导，三个颜色逐渐融合，这就是三个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互相引导的结果。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引导过程</a:t>
            </a:r>
            <a:endParaRPr lang="en-US" altLang="zh-CN" dirty="0" smtClean="0"/>
          </a:p>
          <a:p>
            <a:r>
              <a:rPr lang="zh-CN" altLang="en-US" dirty="0" smtClean="0"/>
              <a:t>以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中的为例，</a:t>
            </a:r>
            <a:r>
              <a:rPr lang="en-US" altLang="zh-CN" dirty="0" smtClean="0"/>
              <a:t>X</a:t>
            </a:r>
            <a:r>
              <a:rPr lang="zh-CN" altLang="en-US" dirty="0" smtClean="0"/>
              <a:t>代表的是输入的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g2</a:t>
            </a:r>
            <a:r>
              <a:rPr lang="zh-CN" altLang="en-US" dirty="0" smtClean="0"/>
              <a:t>是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guidance</a:t>
            </a:r>
            <a:r>
              <a:rPr lang="zh-CN" altLang="en-US" dirty="0" smtClean="0"/>
              <a:t>。</a:t>
            </a:r>
            <a:r>
              <a:rPr lang="en-US" altLang="zh-CN" dirty="0" smtClean="0"/>
              <a:t>xi</a:t>
            </a:r>
            <a:r>
              <a:rPr lang="zh-CN" altLang="en-US" dirty="0" smtClean="0"/>
              <a:t>代表这一轮参与的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得到</a:t>
            </a:r>
            <a:r>
              <a:rPr lang="en-US" altLang="zh-CN" dirty="0" smtClean="0"/>
              <a:t>attended feature</a:t>
            </a:r>
            <a:r>
              <a:rPr lang="zh-CN" altLang="en-US" dirty="0" smtClean="0"/>
              <a:t>之后，它又作为另一个类型的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模型的</a:t>
            </a:r>
            <a:r>
              <a:rPr lang="en-US" altLang="zh-CN" dirty="0" smtClean="0"/>
              <a:t>guidance</a:t>
            </a:r>
            <a:r>
              <a:rPr lang="zh-CN" altLang="en-US" dirty="0" smtClean="0"/>
              <a:t>来引导其他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相互引导的过程，在</a:t>
            </a:r>
            <a:r>
              <a:rPr lang="en-US" altLang="zh-CN" dirty="0" smtClean="0"/>
              <a:t>description</a:t>
            </a:r>
            <a:r>
              <a:rPr lang="zh-CN" altLang="en-US" dirty="0" smtClean="0"/>
              <a:t>中，红色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权重是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的，蓝色是</a:t>
            </a:r>
            <a:r>
              <a:rPr lang="en-US" altLang="zh-CN" dirty="0" smtClean="0"/>
              <a:t>above-average,</a:t>
            </a:r>
            <a:r>
              <a:rPr lang="zh-CN" altLang="en-US" dirty="0" smtClean="0"/>
              <a:t>绿色则是</a:t>
            </a:r>
            <a:r>
              <a:rPr lang="en-US" altLang="zh-CN" dirty="0" smtClean="0"/>
              <a:t>below average,</a:t>
            </a:r>
            <a:r>
              <a:rPr lang="zh-CN" altLang="en-US" dirty="0" smtClean="0"/>
              <a:t>黑色是可以忽略的。图片中从红到蓝权重降低，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则是使用一个</a:t>
            </a:r>
            <a:r>
              <a:rPr lang="en-US" altLang="zh-CN" dirty="0" smtClean="0"/>
              <a:t>bounding box</a:t>
            </a:r>
            <a:r>
              <a:rPr lang="zh-CN" altLang="en-US" dirty="0" smtClean="0"/>
              <a:t>来表示权重最大的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。最左边是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，可以看到从左到右随着</a:t>
            </a:r>
            <a:r>
              <a:rPr lang="en-US" altLang="zh-CN" dirty="0" smtClean="0"/>
              <a:t>round</a:t>
            </a:r>
            <a:r>
              <a:rPr lang="zh-CN" altLang="en-US" dirty="0" smtClean="0"/>
              <a:t>的增加，三种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是有相互引导，接近</a:t>
            </a:r>
            <a:r>
              <a:rPr lang="en-US" altLang="zh-CN" dirty="0" smtClean="0"/>
              <a:t>ground</a:t>
            </a:r>
            <a:r>
              <a:rPr lang="en-US" altLang="zh-CN" baseline="0" dirty="0" smtClean="0"/>
              <a:t> truth</a:t>
            </a:r>
            <a:r>
              <a:rPr lang="zh-CN" altLang="en-US" baseline="0" dirty="0" smtClean="0"/>
              <a:t>的。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很多时候</a:t>
            </a:r>
            <a:r>
              <a:rPr lang="en-US" altLang="zh-CN" dirty="0" smtClean="0"/>
              <a:t>description</a:t>
            </a:r>
            <a:r>
              <a:rPr lang="zh-CN" altLang="en-US" dirty="0" smtClean="0"/>
              <a:t>是很灵活，不仅仅包括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，还会包括一些</a:t>
            </a:r>
            <a:r>
              <a:rPr lang="en-US" altLang="zh-CN" dirty="0" smtClean="0"/>
              <a:t>relationship</a:t>
            </a:r>
            <a:r>
              <a:rPr lang="zh-CN" altLang="en-US" dirty="0" smtClean="0"/>
              <a:t>。举个例子，有这么一个句子，</a:t>
            </a:r>
            <a:r>
              <a:rPr lang="en-US" altLang="zh-CN" dirty="0" smtClean="0"/>
              <a:t>The man holding a balloon</a:t>
            </a:r>
            <a:r>
              <a:rPr lang="zh-CN" altLang="en-US" dirty="0" smtClean="0"/>
              <a:t>，在一张有两个或者多个男人的图片中，需要从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中得到的名词包括</a:t>
            </a:r>
            <a:r>
              <a:rPr lang="en-US" altLang="zh-CN" dirty="0" smtClean="0"/>
              <a:t>balloon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man</a:t>
            </a:r>
            <a:r>
              <a:rPr lang="zh-CN" altLang="en-US" dirty="0" smtClean="0"/>
              <a:t>，描述</a:t>
            </a:r>
            <a:r>
              <a:rPr lang="en-US" altLang="zh-CN" dirty="0" smtClean="0"/>
              <a:t>relationship</a:t>
            </a:r>
            <a:r>
              <a:rPr lang="zh-CN" altLang="en-US" dirty="0" smtClean="0"/>
              <a:t>的词</a:t>
            </a:r>
            <a:r>
              <a:rPr lang="en-US" altLang="zh-CN" dirty="0" smtClean="0"/>
              <a:t>holding</a:t>
            </a:r>
            <a:r>
              <a:rPr lang="zh-CN" altLang="en-US" dirty="0" smtClean="0"/>
              <a:t>；另一方面需要从图片中确定识别到</a:t>
            </a:r>
            <a:r>
              <a:rPr lang="en-US" altLang="zh-CN" dirty="0" err="1" smtClean="0"/>
              <a:t>man,balloon</a:t>
            </a:r>
            <a:r>
              <a:rPr lang="zh-CN" altLang="en-US" dirty="0" smtClean="0"/>
              <a:t>还有</a:t>
            </a:r>
            <a:r>
              <a:rPr lang="en-US" altLang="zh-CN" dirty="0" smtClean="0"/>
              <a:t>visual</a:t>
            </a:r>
            <a:r>
              <a:rPr lang="en-US" altLang="zh-CN" baseline="0" dirty="0" smtClean="0"/>
              <a:t> relationship linking,</a:t>
            </a:r>
            <a:r>
              <a:rPr lang="zh-CN" altLang="en-US" baseline="0" dirty="0" smtClean="0"/>
              <a:t>也就是</a:t>
            </a:r>
            <a:r>
              <a:rPr lang="en-US" altLang="zh-CN" baseline="0" dirty="0" smtClean="0"/>
              <a:t>holding</a:t>
            </a:r>
            <a:r>
              <a:rPr lang="zh-CN" altLang="en-US" baseline="0" dirty="0" smtClean="0"/>
              <a:t>。当句子变得更加复杂的时候，比如</a:t>
            </a:r>
            <a:r>
              <a:rPr lang="en-US" altLang="zh-CN" dirty="0" smtClean="0"/>
              <a:t>The man on the left of the man holding a balloon</a:t>
            </a:r>
            <a:r>
              <a:rPr lang="zh-CN" altLang="en-US" dirty="0" smtClean="0"/>
              <a:t>，那么我们需要的另外一个信息就是“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”，也就是说我们需要识别到一个男人和气球之间，经过另一个男人的关系，也就是</a:t>
            </a:r>
            <a:r>
              <a:rPr lang="en-US" altLang="zh-CN" dirty="0" smtClean="0"/>
              <a:t>second-order relationship</a:t>
            </a:r>
            <a:r>
              <a:rPr lang="zh-CN" altLang="en-US" dirty="0" smtClean="0"/>
              <a:t>。所以这篇文章主要解决的就是</a:t>
            </a:r>
            <a:r>
              <a:rPr lang="en-US" altLang="zh-CN" dirty="0" smtClean="0"/>
              <a:t>multi-order relation</a:t>
            </a:r>
            <a:r>
              <a:rPr lang="zh-CN" altLang="en-US" dirty="0" smtClean="0"/>
              <a:t>的问题，</a:t>
            </a:r>
            <a:r>
              <a:rPr lang="en-US" altLang="zh-CN" dirty="0" smtClean="0"/>
              <a:t>Multi-order relationship</a:t>
            </a:r>
            <a:r>
              <a:rPr lang="zh-CN" altLang="en-US" dirty="0" smtClean="0"/>
              <a:t>，其实就是增加对上下文的理解。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AU" altLang="zh-CN" dirty="0" err="1" smtClean="0"/>
              <a:t>这是文章中提出的模型的基本框架，input首先进入一个叫做cross-modal</a:t>
            </a:r>
            <a:r>
              <a:rPr lang="en-AU" altLang="zh-CN" dirty="0" smtClean="0"/>
              <a:t> relationship </a:t>
            </a:r>
            <a:r>
              <a:rPr lang="en-AU" altLang="zh-CN" dirty="0" err="1" smtClean="0"/>
              <a:t>extractor的地方，在这里首先是分别对image和language</a:t>
            </a:r>
            <a:r>
              <a:rPr lang="zh-CN" altLang="en-US" dirty="0" smtClean="0"/>
              <a:t>提取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，</a:t>
            </a:r>
            <a:r>
              <a:rPr lang="en-AU" altLang="zh-CN" dirty="0" err="1" smtClean="0"/>
              <a:t>对image中的object得到他们的spatial</a:t>
            </a:r>
            <a:r>
              <a:rPr lang="en-AU" altLang="zh-CN" dirty="0" smtClean="0"/>
              <a:t> relation，</a:t>
            </a:r>
            <a:r>
              <a:rPr lang="zh-CN" altLang="en-US" dirty="0" smtClean="0"/>
              <a:t>对于</a:t>
            </a:r>
            <a:r>
              <a:rPr lang="en-US" altLang="zh-CN" dirty="0" smtClean="0"/>
              <a:t>expression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，首先进行分类，文章中分为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类，分别是</a:t>
            </a:r>
            <a:r>
              <a:rPr lang="en-US" altLang="zh-CN" dirty="0" err="1" smtClean="0"/>
              <a:t>entity,relation,absolute</a:t>
            </a:r>
            <a:r>
              <a:rPr lang="en-US" altLang="zh-CN" dirty="0" smtClean="0"/>
              <a:t> location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unnecessary</a:t>
            </a:r>
            <a:r>
              <a:rPr lang="en-US" altLang="zh-CN" baseline="0" dirty="0" smtClean="0"/>
              <a:t> words</a:t>
            </a:r>
            <a:r>
              <a:rPr lang="zh-CN" altLang="en-US" baseline="0" dirty="0" smtClean="0"/>
              <a:t>，以便把它们分到不同的</a:t>
            </a:r>
            <a:r>
              <a:rPr lang="en-US" altLang="zh-CN" baseline="0" dirty="0" smtClean="0"/>
              <a:t>vertex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edge</a:t>
            </a:r>
            <a:r>
              <a:rPr lang="zh-CN" altLang="en-US" baseline="0" dirty="0" smtClean="0"/>
              <a:t>上。每个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context</a:t>
            </a:r>
            <a:r>
              <a:rPr lang="zh-CN" altLang="en-US" baseline="0" dirty="0" smtClean="0"/>
              <a:t>通过双向</a:t>
            </a:r>
            <a:r>
              <a:rPr lang="en-US" altLang="zh-CN" baseline="0" dirty="0" smtClean="0"/>
              <a:t>LSTM</a:t>
            </a:r>
            <a:r>
              <a:rPr lang="zh-CN" altLang="en-US" baseline="0" dirty="0" smtClean="0"/>
              <a:t>来得到（正向和反向</a:t>
            </a:r>
            <a:r>
              <a:rPr lang="en-US" altLang="zh-CN" baseline="0" dirty="0" smtClean="0"/>
              <a:t>hidden vector</a:t>
            </a:r>
            <a:r>
              <a:rPr lang="zh-CN" altLang="en-US" baseline="0" dirty="0" smtClean="0"/>
              <a:t>的连接），接着计算每个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的</a:t>
            </a:r>
            <a:r>
              <a:rPr lang="en-AU" altLang="zh-CN" dirty="0" err="1" smtClean="0"/>
              <a:t>attention和context。最后会将从image得到的spatial</a:t>
            </a:r>
            <a:r>
              <a:rPr lang="en-AU" altLang="zh-CN" dirty="0" smtClean="0"/>
              <a:t>  </a:t>
            </a:r>
            <a:r>
              <a:rPr lang="en-AU" altLang="zh-CN" dirty="0" err="1" smtClean="0"/>
              <a:t>relation和language中得到的word</a:t>
            </a:r>
            <a:r>
              <a:rPr lang="en-AU" altLang="zh-CN" dirty="0" smtClean="0"/>
              <a:t> </a:t>
            </a:r>
            <a:r>
              <a:rPr lang="en-AU" altLang="zh-CN" dirty="0" err="1" smtClean="0"/>
              <a:t>attention融合</a:t>
            </a:r>
            <a:r>
              <a:rPr lang="en-AU" altLang="zh-CN" dirty="0" smtClean="0"/>
              <a:t>，</a:t>
            </a:r>
            <a:r>
              <a:rPr lang="zh-CN" altLang="en-US" dirty="0" smtClean="0"/>
              <a:t>使用一个</a:t>
            </a:r>
            <a:r>
              <a:rPr lang="en-US" altLang="zh-CN" dirty="0" smtClean="0"/>
              <a:t>highlighting </a:t>
            </a:r>
            <a:r>
              <a:rPr lang="zh-CN" altLang="en-US" dirty="0" smtClean="0"/>
              <a:t>操作，意思就是把在</a:t>
            </a:r>
            <a:r>
              <a:rPr lang="en-US" altLang="zh-CN" dirty="0" smtClean="0"/>
              <a:t>expression</a:t>
            </a:r>
            <a:r>
              <a:rPr lang="zh-CN" altLang="en-US" dirty="0" smtClean="0"/>
              <a:t>中有较大提及可能性的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relation</a:t>
            </a:r>
          </a:p>
          <a:p>
            <a:r>
              <a:rPr lang="zh-CN" altLang="en-US" dirty="0" smtClean="0"/>
              <a:t>重点标出来，</a:t>
            </a:r>
            <a:r>
              <a:rPr lang="en-AU" altLang="zh-CN" dirty="0" err="1" smtClean="0"/>
              <a:t>得到一个language</a:t>
            </a:r>
            <a:r>
              <a:rPr lang="en-AU" altLang="zh-CN" dirty="0" smtClean="0"/>
              <a:t>-guided visual relation graph。</a:t>
            </a:r>
          </a:p>
          <a:p>
            <a:endParaRPr lang="en-AU" altLang="zh-CN" dirty="0" smtClean="0"/>
          </a:p>
          <a:p>
            <a:endParaRPr lang="en-AU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dirty="0" smtClean="0"/>
              <a:t>gated graph convolutional </a:t>
            </a:r>
            <a:r>
              <a:rPr lang="en-AU" altLang="zh-CN" dirty="0" err="1" smtClean="0"/>
              <a:t>nework是前面得到的word的上下文信息和language</a:t>
            </a:r>
            <a:r>
              <a:rPr lang="en-AU" altLang="zh-CN" dirty="0" smtClean="0"/>
              <a:t>-guided visual relation </a:t>
            </a:r>
            <a:r>
              <a:rPr lang="en-AU" altLang="zh-CN" dirty="0" err="1" smtClean="0"/>
              <a:t>graph进行融合</a:t>
            </a:r>
            <a:r>
              <a:rPr lang="en-AU" altLang="zh-CN" dirty="0" smtClean="0"/>
              <a:t>，</a:t>
            </a:r>
            <a:r>
              <a:rPr lang="zh-CN" altLang="en-US" dirty="0" smtClean="0"/>
              <a:t>在每个顶点，用这个顶点的</a:t>
            </a:r>
            <a:r>
              <a:rPr lang="en-US" altLang="zh-CN" dirty="0" smtClean="0"/>
              <a:t>visual feature</a:t>
            </a:r>
            <a:r>
              <a:rPr lang="zh-CN" altLang="en-US" dirty="0" smtClean="0"/>
              <a:t>和前面算得的</a:t>
            </a:r>
            <a:r>
              <a:rPr lang="en-US" altLang="zh-CN" dirty="0" smtClean="0"/>
              <a:t>language</a:t>
            </a:r>
            <a:r>
              <a:rPr lang="en-US" altLang="zh-CN" baseline="0" dirty="0" smtClean="0"/>
              <a:t> context</a:t>
            </a:r>
            <a:r>
              <a:rPr lang="zh-CN" altLang="en-US" baseline="0" dirty="0" smtClean="0"/>
              <a:t>连接作为一个新定义的</a:t>
            </a:r>
            <a:r>
              <a:rPr lang="en-US" altLang="zh-CN" baseline="0" dirty="0" smtClean="0"/>
              <a:t>feature</a:t>
            </a:r>
            <a:r>
              <a:rPr lang="zh-CN" altLang="en-US" baseline="0" dirty="0" smtClean="0"/>
              <a:t>。之后经过多轮的</a:t>
            </a:r>
            <a:r>
              <a:rPr lang="en-US" altLang="zh-CN" baseline="0" dirty="0" smtClean="0"/>
              <a:t>graph convolution,</a:t>
            </a:r>
            <a:r>
              <a:rPr lang="en-AU" altLang="zh-CN" dirty="0" err="1" smtClean="0"/>
              <a:t>最后计算</a:t>
            </a:r>
            <a:r>
              <a:rPr lang="en-AU" altLang="zh-CN" dirty="0" smtClean="0"/>
              <a:t> </a:t>
            </a:r>
            <a:r>
              <a:rPr lang="en-AU" altLang="zh-CN" dirty="0" err="1" smtClean="0"/>
              <a:t>proposals和expression间的scope</a:t>
            </a:r>
            <a:r>
              <a:rPr lang="en-AU" altLang="zh-CN" dirty="0" smtClean="0"/>
              <a:t>。</a:t>
            </a:r>
          </a:p>
          <a:p>
            <a:endParaRPr lang="en-AU" altLang="en-US" dirty="0" smtClean="0"/>
          </a:p>
          <a:p>
            <a:r>
              <a:rPr lang="en-AU" altLang="en-US" dirty="0" err="1" smtClean="0"/>
              <a:t>最大的创新点就是用一个有向图把object之间的关系表示出来了，并且在图中可以很清楚的得到multi-order</a:t>
            </a:r>
            <a:r>
              <a:rPr lang="en-AU" altLang="en-US" dirty="0" smtClean="0"/>
              <a:t> relationship</a:t>
            </a:r>
          </a:p>
          <a:p>
            <a:endParaRPr lang="en-AU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550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6D9B5-9A15-4B4F-9311-B927BCB369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203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371BB-75FB-4D22-9F24-43FCE80A74E4}" type="datetimeFigureOut">
              <a:rPr lang="zh-CN" altLang="en-US" smtClean="0"/>
              <a:t>2019/9/15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5F026-6851-41A7-AB3A-370BD2F894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Visual Grounding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Lin </a:t>
            </a:r>
            <a:r>
              <a:rPr lang="en-US" altLang="zh-CN" dirty="0" smtClean="0"/>
              <a:t>Anran</a:t>
            </a:r>
            <a:endParaRPr lang="en-US" altLang="zh-CN" dirty="0" smtClean="0"/>
          </a:p>
          <a:p>
            <a:r>
              <a:rPr lang="en-US" altLang="zh-CN" dirty="0" smtClean="0"/>
              <a:t>linanranmxr97@gmail.com</a:t>
            </a:r>
          </a:p>
          <a:p>
            <a:r>
              <a:rPr lang="en-US" altLang="zh-CN" dirty="0" smtClean="0"/>
              <a:t>2019/09/16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12" y="2062120"/>
            <a:ext cx="9855707" cy="2254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277502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“</a:t>
            </a:r>
            <a:r>
              <a:rPr lang="en-US" altLang="zh-CN" dirty="0" smtClean="0">
                <a:solidFill>
                  <a:srgbClr val="FF0000"/>
                </a:solidFill>
              </a:rPr>
              <a:t>The man </a:t>
            </a:r>
            <a:r>
              <a:rPr lang="en-US" altLang="zh-CN" dirty="0" smtClean="0"/>
              <a:t>holding a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balloon</a:t>
            </a:r>
            <a:r>
              <a:rPr lang="en-US" altLang="zh-CN" dirty="0" smtClean="0"/>
              <a:t>”</a:t>
            </a:r>
          </a:p>
          <a:p>
            <a:r>
              <a:rPr lang="en-US" altLang="zh-CN" dirty="0" smtClean="0"/>
              <a:t>“</a:t>
            </a:r>
            <a:r>
              <a:rPr lang="en-US" altLang="zh-CN" dirty="0" smtClean="0">
                <a:solidFill>
                  <a:srgbClr val="FF0000"/>
                </a:solidFill>
              </a:rPr>
              <a:t>The man </a:t>
            </a:r>
            <a:r>
              <a:rPr lang="en-US" altLang="zh-CN" dirty="0" smtClean="0"/>
              <a:t>on the left of </a:t>
            </a:r>
            <a:r>
              <a:rPr lang="en-US" altLang="zh-CN" dirty="0" smtClean="0">
                <a:solidFill>
                  <a:srgbClr val="0070C0"/>
                </a:solidFill>
              </a:rPr>
              <a:t>the man </a:t>
            </a:r>
            <a:r>
              <a:rPr lang="en-US" altLang="zh-CN" dirty="0" smtClean="0"/>
              <a:t>holding a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balloon</a:t>
            </a:r>
            <a:r>
              <a:rPr lang="en-US" altLang="zh-CN" dirty="0" smtClean="0"/>
              <a:t>”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</a:p>
          <a:p>
            <a:r>
              <a:rPr lang="en-US" altLang="zh-CN" dirty="0" smtClean="0"/>
              <a:t>The second-order </a:t>
            </a:r>
            <a:r>
              <a:rPr lang="en-US" altLang="zh-CN" dirty="0"/>
              <a:t>relationship between </a:t>
            </a:r>
            <a:r>
              <a:rPr lang="en-US" altLang="zh-CN" dirty="0">
                <a:solidFill>
                  <a:srgbClr val="FF0000"/>
                </a:solidFill>
              </a:rPr>
              <a:t>the target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balloon </a:t>
            </a:r>
            <a:r>
              <a:rPr lang="en-US" altLang="zh-CN" dirty="0"/>
              <a:t>through the other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man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511040" y="4395665"/>
            <a:ext cx="751840" cy="20498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84880" y="4205771"/>
            <a:ext cx="116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man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3520440" y="4775410"/>
            <a:ext cx="102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(target)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262880" y="4205771"/>
            <a:ext cx="116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man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6289040" y="4395665"/>
            <a:ext cx="751840" cy="20498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183120" y="4190635"/>
            <a:ext cx="1971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</a:rPr>
              <a:t>balloon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7024295" y="4181312"/>
            <a:ext cx="2801053" cy="2419545"/>
            <a:chOff x="7943924" y="4068455"/>
            <a:chExt cx="2801053" cy="241954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1432" y="4068455"/>
              <a:ext cx="1928955" cy="1184265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7943924" y="4530334"/>
              <a:ext cx="2801053" cy="1957666"/>
              <a:chOff x="7943924" y="4530334"/>
              <a:chExt cx="2801053" cy="1957666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0770" y="5316939"/>
                <a:ext cx="1894207" cy="1171061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7943924" y="4530334"/>
                <a:ext cx="9068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v</a:t>
                </a:r>
                <a:r>
                  <a:rPr lang="en-US" altLang="zh-CN" dirty="0" smtClean="0"/>
                  <a:t>ertex:</a:t>
                </a:r>
                <a:endParaRPr lang="zh-CN" altLang="en-US" dirty="0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8026208" y="5657601"/>
                <a:ext cx="7422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e</a:t>
                </a:r>
                <a:r>
                  <a:rPr lang="en-US" altLang="zh-CN" dirty="0" smtClean="0"/>
                  <a:t>dge:</a:t>
                </a:r>
                <a:endParaRPr lang="zh-CN" altLang="en-US" dirty="0"/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b="51936"/>
          <a:stretch/>
        </p:blipFill>
        <p:spPr>
          <a:xfrm>
            <a:off x="90317" y="1496666"/>
            <a:ext cx="11848607" cy="25754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179" y="681878"/>
            <a:ext cx="5182553" cy="29496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5" name="组合 14"/>
          <p:cNvGrpSpPr/>
          <p:nvPr/>
        </p:nvGrpSpPr>
        <p:grpSpPr>
          <a:xfrm>
            <a:off x="406400" y="4312403"/>
            <a:ext cx="5356979" cy="1982464"/>
            <a:chOff x="4927600" y="4058403"/>
            <a:chExt cx="5356979" cy="19824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4927600" y="5537652"/>
                  <a:ext cx="5356979" cy="5032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𝑤𝑒𝑖𝑔h𝑡𝑒𝑑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𝑛𝑜𝑟𝑚𝑎𝑙𝑖𝑧𝑒𝑑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𝑎𝑡𝑡𝑒𝑛𝑡𝑖𝑜𝑛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US" altLang="zh-CN" sz="1600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𝑖𝑛𝑑𝑖𝑐𝑎𝑡𝑖𝑛𝑔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𝑝𝑟𝑜𝑏𝑎𝑏𝑖𝑙𝑖𝑡𝑦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𝑤𝑜𝑟𝑑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𝑟𝑒𝑓𝑒𝑟𝑠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𝑣𝑒𝑟𝑡𝑒𝑥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600" y="5537652"/>
                  <a:ext cx="5356979" cy="503215"/>
                </a:xfrm>
                <a:prstGeom prst="rect">
                  <a:avLst/>
                </a:prstGeom>
                <a:blipFill>
                  <a:blip r:embed="rId7"/>
                  <a:stretch>
                    <a:fillRect l="-1253" r="-228" b="-156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84800" y="4388467"/>
              <a:ext cx="1892366" cy="10586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5191760" y="4058403"/>
                  <a:ext cx="39725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 smtClean="0"/>
                    <a:t>The language context at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𝑣𝑒𝑟𝑡𝑒𝑥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760" y="4058403"/>
                  <a:ext cx="3972560" cy="338554"/>
                </a:xfrm>
                <a:prstGeom prst="rect">
                  <a:avLst/>
                </a:prstGeom>
                <a:blipFill>
                  <a:blip r:embed="rId9"/>
                  <a:stretch>
                    <a:fillRect l="-767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文本框 15"/>
          <p:cNvSpPr txBox="1"/>
          <p:nvPr/>
        </p:nvSpPr>
        <p:spPr>
          <a:xfrm>
            <a:off x="6105562" y="4181312"/>
            <a:ext cx="327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b="1" dirty="0"/>
              <a:t>highlighting </a:t>
            </a:r>
            <a:r>
              <a:rPr lang="en-US" altLang="zh-CN" b="1" dirty="0" smtClean="0"/>
              <a:t>operation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17" y="746866"/>
            <a:ext cx="11848607" cy="535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7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82" y="1473693"/>
            <a:ext cx="11176829" cy="4409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17" y="2130093"/>
            <a:ext cx="9061964" cy="2379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97" y="2685843"/>
            <a:ext cx="6521785" cy="40197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Improving Referring Expression Grounding with Cross-Modal Attention-guided </a:t>
            </a:r>
            <a:r>
              <a:rPr lang="en-US" altLang="zh-CN" dirty="0" smtClean="0"/>
              <a:t>Erasing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 smtClean="0"/>
              <a:t>Discard the most dominant information from either textual or visual domains to generate difficult training samples online</a:t>
            </a:r>
          </a:p>
          <a:p>
            <a:r>
              <a:rPr lang="en-US" altLang="zh-CN" sz="2600" dirty="0" smtClean="0"/>
              <a:t>Drive the model to discover complementary textual-visual correspondences.</a:t>
            </a:r>
            <a:endParaRPr lang="zh-CN" alt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09640" y="619760"/>
            <a:ext cx="8095822" cy="5790452"/>
            <a:chOff x="4522897" y="956786"/>
            <a:chExt cx="8083965" cy="578870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2897" y="956786"/>
              <a:ext cx="8083965" cy="551843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8188960" y="637616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MattNet</a:t>
              </a:r>
              <a:endParaRPr lang="zh-CN" altLang="en-US" dirty="0"/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580" y="962025"/>
            <a:ext cx="7564120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Can be applied to any attention-based backbone architecture without introducing extra model parameters or inference complexity </a:t>
            </a:r>
          </a:p>
          <a:p>
            <a:r>
              <a:rPr lang="en-US" altLang="zh-CN" sz="2400" dirty="0" smtClean="0"/>
              <a:t>Adopt </a:t>
            </a:r>
            <a:r>
              <a:rPr lang="en-US" altLang="zh-CN" sz="2400" dirty="0" err="1" smtClean="0"/>
              <a:t>MattNet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3 modules</a:t>
            </a:r>
          </a:p>
          <a:p>
            <a:pPr lvl="1"/>
            <a:r>
              <a:rPr lang="en-US" altLang="zh-CN" sz="2000" dirty="0" smtClean="0"/>
              <a:t>Loss </a:t>
            </a:r>
            <a:r>
              <a:rPr lang="en-US" altLang="zh-CN" sz="2000" dirty="0" err="1" smtClean="0"/>
              <a:t>functinon</a:t>
            </a:r>
            <a:endParaRPr lang="zh-CN" altLang="en-US" sz="20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1498600" y="4531295"/>
            <a:ext cx="5278120" cy="1347872"/>
            <a:chOff x="817880" y="4807939"/>
            <a:chExt cx="5278120" cy="134787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/>
            <a:srcRect r="9723"/>
            <a:stretch/>
          </p:blipFill>
          <p:spPr>
            <a:xfrm>
              <a:off x="817880" y="5127542"/>
              <a:ext cx="5278120" cy="102826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241040" y="4807939"/>
              <a:ext cx="1076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positive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00880" y="4810198"/>
              <a:ext cx="1076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negative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040" y="915617"/>
            <a:ext cx="10515600" cy="4351338"/>
          </a:xfrm>
        </p:spPr>
        <p:txBody>
          <a:bodyPr/>
          <a:lstStyle/>
          <a:p>
            <a:r>
              <a:rPr lang="en-US" altLang="zh-CN" dirty="0"/>
              <a:t>query sentence </a:t>
            </a:r>
            <a:r>
              <a:rPr lang="en-US" altLang="zh-CN" dirty="0" smtClean="0"/>
              <a:t>erasing</a:t>
            </a:r>
          </a:p>
          <a:p>
            <a:r>
              <a:rPr lang="en-US" altLang="zh-CN" dirty="0"/>
              <a:t>visual </a:t>
            </a:r>
            <a:r>
              <a:rPr lang="en-US" altLang="zh-CN" dirty="0" smtClean="0"/>
              <a:t>erasing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[subject module] </a:t>
            </a:r>
            <a:r>
              <a:rPr lang="en-US" altLang="zh-CN" dirty="0"/>
              <a:t>subject region erasing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[location and relationship module] </a:t>
            </a:r>
            <a:r>
              <a:rPr lang="en-US" altLang="zh-CN" dirty="0"/>
              <a:t>context object erasing </a:t>
            </a:r>
            <a:endParaRPr lang="en-US" altLang="zh-CN" dirty="0" smtClean="0"/>
          </a:p>
          <a:p>
            <a:r>
              <a:rPr lang="en-US" altLang="zh-CN" smtClean="0"/>
              <a:t>force </a:t>
            </a:r>
            <a:r>
              <a:rPr lang="en-US" altLang="zh-CN" dirty="0"/>
              <a:t>the erased </a:t>
            </a:r>
            <a:r>
              <a:rPr lang="en-US" altLang="zh-CN" dirty="0" smtClean="0"/>
              <a:t>visual features/queries </a:t>
            </a:r>
            <a:r>
              <a:rPr lang="en-US" altLang="zh-CN" dirty="0"/>
              <a:t>to match better with its corresponding </a:t>
            </a:r>
            <a:r>
              <a:rPr lang="en-US" altLang="zh-CN" dirty="0" smtClean="0"/>
              <a:t>queries/visual features </a:t>
            </a:r>
            <a:r>
              <a:rPr lang="en-US" altLang="zh-CN" dirty="0"/>
              <a:t>than non-corresponding </a:t>
            </a:r>
            <a:r>
              <a:rPr lang="en-US" altLang="zh-CN" dirty="0" smtClean="0"/>
              <a:t>ones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991" y="3917831"/>
            <a:ext cx="5613689" cy="12002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991" y="5417503"/>
            <a:ext cx="2552831" cy="4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8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66" y="1580956"/>
            <a:ext cx="8969874" cy="250493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5640" y="587963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Image-aware query sentence erasing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grpSp>
        <p:nvGrpSpPr>
          <p:cNvPr id="9" name="组合 8"/>
          <p:cNvGrpSpPr/>
          <p:nvPr/>
        </p:nvGrpSpPr>
        <p:grpSpPr>
          <a:xfrm>
            <a:off x="314961" y="4083844"/>
            <a:ext cx="5427981" cy="583979"/>
            <a:chOff x="793524" y="5433688"/>
            <a:chExt cx="5427981" cy="58397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2524" y="5719741"/>
              <a:ext cx="3926840" cy="29792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93524" y="5433688"/>
              <a:ext cx="240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Image feature vector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813585" y="5433688"/>
              <a:ext cx="240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Word embedding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707631" y="4188743"/>
            <a:ext cx="3789679" cy="958159"/>
            <a:chOff x="478563" y="4001294"/>
            <a:chExt cx="3789679" cy="958159"/>
          </a:xfrm>
        </p:grpSpPr>
        <p:sp>
          <p:nvSpPr>
            <p:cNvPr id="10" name="文本框 9"/>
            <p:cNvSpPr txBox="1"/>
            <p:nvPr/>
          </p:nvSpPr>
          <p:spPr>
            <a:xfrm>
              <a:off x="478563" y="4001294"/>
              <a:ext cx="3789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 overall signiﬁcance of each word </a:t>
              </a:r>
              <a:endParaRPr lang="zh-CN" altLang="en-US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330771"/>
              <a:ext cx="1892397" cy="62868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976565" y="4997300"/>
                <a:ext cx="62781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module-level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dirty="0" smtClean="0"/>
                  <a:t>)and </a:t>
                </a:r>
              </a:p>
              <a:p>
                <a:r>
                  <a:rPr lang="en-US" altLang="zh-CN" dirty="0" smtClean="0"/>
                  <a:t>word-level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attention weights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565" y="4997300"/>
                <a:ext cx="6278177" cy="646331"/>
              </a:xfrm>
              <a:prstGeom prst="rect">
                <a:avLst/>
              </a:prstGeom>
              <a:blipFill>
                <a:blip r:embed="rId6"/>
                <a:stretch>
                  <a:fillRect l="-777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4805680" y="4832561"/>
            <a:ext cx="325121" cy="16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707631" y="4951830"/>
            <a:ext cx="296135" cy="19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5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4214"/>
            <a:ext cx="10515600" cy="1325563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ask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403" y="1896986"/>
            <a:ext cx="5536252" cy="30878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2014"/>
            <a:ext cx="3213283" cy="1816203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821019" y="3732900"/>
            <a:ext cx="1118586" cy="2467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1325" y="4557567"/>
            <a:ext cx="437969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 woman </a:t>
            </a:r>
            <a:r>
              <a:rPr lang="en-US" altLang="zh-CN" sz="2000" dirty="0" smtClean="0"/>
              <a:t>wearing </a:t>
            </a:r>
            <a:r>
              <a:rPr lang="en-US" altLang="zh-CN" sz="2000" dirty="0" smtClean="0"/>
              <a:t>glasses with smile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8586813" y="1435321"/>
            <a:ext cx="1297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result</a:t>
            </a:r>
            <a:endParaRPr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795513" y="4984877"/>
            <a:ext cx="201676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description</a:t>
            </a:r>
            <a:endParaRPr lang="zh-CN" altLang="en-US" sz="2000" b="1" dirty="0"/>
          </a:p>
        </p:txBody>
      </p:sp>
      <p:sp>
        <p:nvSpPr>
          <p:cNvPr id="11" name="加号 10"/>
          <p:cNvSpPr/>
          <p:nvPr/>
        </p:nvSpPr>
        <p:spPr>
          <a:xfrm>
            <a:off x="2158273" y="3862307"/>
            <a:ext cx="470516" cy="436095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73184" y="3365417"/>
            <a:ext cx="967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image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155" y="634939"/>
            <a:ext cx="7791850" cy="23813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89" y="3664384"/>
            <a:ext cx="5547742" cy="1576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640" y="3533157"/>
            <a:ext cx="5689600" cy="17072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09640" y="5387920"/>
            <a:ext cx="666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Sentence-aware object erasing for relationship module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71989" y="5392826"/>
            <a:ext cx="666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Sentence-aware object erasing for </a:t>
            </a:r>
            <a:r>
              <a:rPr lang="en-US" altLang="zh-CN" dirty="0" smtClean="0"/>
              <a:t>location </a:t>
            </a:r>
            <a:r>
              <a:rPr lang="en-US" altLang="zh-CN" dirty="0"/>
              <a:t>module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063565" y="2905402"/>
            <a:ext cx="527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Sentence-aware subject region </a:t>
            </a:r>
            <a:r>
              <a:rPr lang="en-US" altLang="zh-CN" dirty="0" smtClean="0"/>
              <a:t>erasing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600" y="751264"/>
            <a:ext cx="7518799" cy="53121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15" y="2235001"/>
            <a:ext cx="10659317" cy="2097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339840" y="1660034"/>
            <a:ext cx="5447833" cy="4090209"/>
            <a:chOff x="5728167" y="2122822"/>
            <a:chExt cx="5447833" cy="409020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8167" y="2122822"/>
              <a:ext cx="5447833" cy="3756944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853680" y="5843699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</a:t>
              </a:r>
              <a:r>
                <a:rPr lang="en-US" altLang="zh-CN" dirty="0" smtClean="0"/>
                <a:t>arse tree</a:t>
              </a:r>
              <a:endParaRPr lang="zh-CN" altLang="en-US" dirty="0"/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240" y="939919"/>
            <a:ext cx="10515600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lang="en-US" altLang="zh-CN" sz="2800" dirty="0"/>
              <a:t>t</a:t>
            </a:r>
            <a:r>
              <a:rPr lang="en-US" altLang="zh-CN" sz="2800" dirty="0" smtClean="0"/>
              <a:t>ransfer the linguistic structure to the image </a:t>
            </a:r>
            <a:r>
              <a:rPr lang="en-US" altLang="zh-CN" sz="2800" dirty="0"/>
              <a:t>domain as constraints</a:t>
            </a:r>
          </a:p>
          <a:p>
            <a:r>
              <a:rPr lang="en-US" altLang="zh-CN" dirty="0" smtClean="0"/>
              <a:t>2 types of constraints</a:t>
            </a:r>
          </a:p>
          <a:p>
            <a:pPr lvl="1"/>
            <a:r>
              <a:rPr lang="en-US" altLang="zh-CN" dirty="0" smtClean="0"/>
              <a:t>Union</a:t>
            </a:r>
          </a:p>
          <a:p>
            <a:pPr lvl="1"/>
            <a:r>
              <a:rPr lang="en-US" altLang="zh-CN" dirty="0" smtClean="0"/>
              <a:t>Spatially-disjoint</a:t>
            </a:r>
          </a:p>
          <a:p>
            <a:r>
              <a:rPr lang="en-US" altLang="zh-CN" dirty="0" smtClean="0"/>
              <a:t>2 </a:t>
            </a:r>
            <a:r>
              <a:rPr lang="en-US" altLang="zh-CN" dirty="0"/>
              <a:t>loss </a:t>
            </a:r>
            <a:r>
              <a:rPr lang="en-US" altLang="zh-CN" dirty="0" smtClean="0"/>
              <a:t>function</a:t>
            </a:r>
          </a:p>
          <a:p>
            <a:pPr lvl="1"/>
            <a:r>
              <a:rPr lang="en-US" altLang="zh-CN" dirty="0" smtClean="0"/>
              <a:t>Structural loss——the structure of the phrases</a:t>
            </a:r>
            <a:endParaRPr lang="en-US" altLang="zh-CN" dirty="0"/>
          </a:p>
          <a:p>
            <a:pPr lvl="1"/>
            <a:r>
              <a:rPr lang="en-US" altLang="zh-CN" dirty="0"/>
              <a:t>Discriminative </a:t>
            </a:r>
            <a:r>
              <a:rPr lang="en-US" altLang="zh-CN" dirty="0" smtClean="0"/>
              <a:t>loss——the association of phrases and images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“a grey cat starring at a hand with a donut”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0697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76" y="2380612"/>
            <a:ext cx="8587608" cy="2333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09" y="2478405"/>
            <a:ext cx="10372381" cy="35971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8320" y="2109073"/>
            <a:ext cx="531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 a classification model at image level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534" y="1990483"/>
            <a:ext cx="2730745" cy="7026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534" y="517034"/>
            <a:ext cx="1978905" cy="6426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77587" y="1741051"/>
            <a:ext cx="3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Modified sigmoid transformation: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9007987" y="1295018"/>
            <a:ext cx="176653" cy="32042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763386" y="5029201"/>
            <a:ext cx="223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Color name dataset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0240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55" y="758693"/>
            <a:ext cx="5245370" cy="51374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792" y="1094599"/>
            <a:ext cx="4794496" cy="54612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05040" y="725267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Attention map from the entity module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56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Thanks!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9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7982" y="2195494"/>
            <a:ext cx="3565124" cy="1130639"/>
          </a:xfrm>
        </p:spPr>
        <p:txBody>
          <a:bodyPr/>
          <a:lstStyle/>
          <a:p>
            <a:r>
              <a:rPr lang="en-US" altLang="zh-CN" dirty="0"/>
              <a:t>n</a:t>
            </a:r>
            <a:r>
              <a:rPr lang="en-US" altLang="zh-CN" dirty="0" smtClean="0"/>
              <a:t>atural language</a:t>
            </a:r>
          </a:p>
          <a:p>
            <a:r>
              <a:rPr lang="en-US" altLang="zh-CN" dirty="0"/>
              <a:t>o</a:t>
            </a:r>
            <a:r>
              <a:rPr lang="en-US" altLang="zh-CN" dirty="0" smtClean="0"/>
              <a:t>ne specific target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986" y="4131540"/>
            <a:ext cx="4863007" cy="19185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34756" y="3731430"/>
            <a:ext cx="955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Query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86" y="986955"/>
            <a:ext cx="4504584" cy="2512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Information</a:t>
            </a:r>
          </a:p>
          <a:p>
            <a:pPr lvl="1"/>
            <a:r>
              <a:rPr lang="en-US" altLang="zh-CN" dirty="0" smtClean="0"/>
              <a:t>Language-&gt;target </a:t>
            </a:r>
            <a:r>
              <a:rPr lang="en-US" altLang="zh-CN" dirty="0" smtClean="0"/>
              <a:t>object/attributes/relationships/locations/...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Image-&gt;objects(candidates)/</a:t>
            </a:r>
            <a:r>
              <a:rPr lang="en-US" altLang="zh-CN" dirty="0" smtClean="0"/>
              <a:t>attributes/relationships/locations/...</a:t>
            </a:r>
            <a:endParaRPr lang="en-US" altLang="zh-CN" dirty="0"/>
          </a:p>
          <a:p>
            <a:r>
              <a:rPr lang="en-US" altLang="zh-CN" dirty="0" smtClean="0"/>
              <a:t>Challenges:</a:t>
            </a:r>
          </a:p>
          <a:p>
            <a:pPr lvl="1"/>
            <a:r>
              <a:rPr lang="en-US" altLang="zh-CN" dirty="0"/>
              <a:t>O</a:t>
            </a:r>
            <a:r>
              <a:rPr lang="en-US" altLang="zh-CN" dirty="0" smtClean="0"/>
              <a:t>btain </a:t>
            </a:r>
            <a:r>
              <a:rPr lang="en-US" altLang="zh-CN" dirty="0" smtClean="0"/>
              <a:t>information</a:t>
            </a:r>
          </a:p>
          <a:p>
            <a:pPr lvl="2"/>
            <a:r>
              <a:rPr lang="en-US" altLang="zh-CN" dirty="0" smtClean="0"/>
              <a:t>Dominant information</a:t>
            </a:r>
            <a:endParaRPr lang="en-US" altLang="zh-CN" dirty="0"/>
          </a:p>
          <a:p>
            <a:pPr lvl="2"/>
            <a:r>
              <a:rPr lang="en-US" altLang="zh-CN" dirty="0" smtClean="0"/>
              <a:t>Complementary evidence besides the most dominant one</a:t>
            </a:r>
          </a:p>
          <a:p>
            <a:pPr lvl="1"/>
            <a:r>
              <a:rPr lang="en-US" altLang="zh-CN" dirty="0" smtClean="0"/>
              <a:t>Match/fuse the information extracted from description and image</a:t>
            </a:r>
          </a:p>
          <a:p>
            <a:pPr lvl="1"/>
            <a:r>
              <a:rPr lang="en-US" altLang="zh-CN" dirty="0"/>
              <a:t>I</a:t>
            </a:r>
            <a:r>
              <a:rPr lang="en-US" altLang="zh-CN" dirty="0" smtClean="0"/>
              <a:t>nterpretability</a:t>
            </a:r>
          </a:p>
          <a:p>
            <a:pPr lvl="1"/>
            <a:r>
              <a:rPr lang="en-US" altLang="zh-CN" dirty="0" smtClean="0"/>
              <a:t>Weakly-supervised/unsupervised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Paper List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/>
              <a:t>Visual Grounding via Accumulated </a:t>
            </a:r>
            <a:r>
              <a:rPr lang="en-US" altLang="zh-CN" i="1" dirty="0" smtClean="0"/>
              <a:t>Attention</a:t>
            </a:r>
            <a:r>
              <a:rPr lang="en-US" altLang="zh-CN" dirty="0" smtClean="0"/>
              <a:t>, CVPR 2018</a:t>
            </a:r>
          </a:p>
          <a:p>
            <a:r>
              <a:rPr lang="en-US" altLang="zh-CN" i="1" dirty="0"/>
              <a:t>Cross-Modal Relationship Inference for Grounding Referring </a:t>
            </a:r>
            <a:r>
              <a:rPr lang="en-US" altLang="zh-CN" i="1" dirty="0" smtClean="0"/>
              <a:t>Expressions</a:t>
            </a:r>
            <a:r>
              <a:rPr lang="en-US" altLang="zh-CN" dirty="0" smtClean="0"/>
              <a:t>, CVPR 2019</a:t>
            </a:r>
            <a:endParaRPr lang="en-US" altLang="zh-CN" dirty="0"/>
          </a:p>
          <a:p>
            <a:r>
              <a:rPr lang="en-US" altLang="zh-CN" i="1" dirty="0"/>
              <a:t>Improving Referring Expression Grounding with </a:t>
            </a:r>
            <a:r>
              <a:rPr lang="en-US" altLang="zh-CN" i="1" dirty="0" smtClean="0"/>
              <a:t>Cross-Modal </a:t>
            </a:r>
            <a:r>
              <a:rPr lang="en-US" altLang="zh-CN" i="1" dirty="0"/>
              <a:t>Attention-guided Erasing</a:t>
            </a:r>
            <a:r>
              <a:rPr lang="en-US" altLang="zh-CN" dirty="0"/>
              <a:t>, </a:t>
            </a:r>
            <a:r>
              <a:rPr lang="en-US" altLang="zh-CN" dirty="0" smtClean="0"/>
              <a:t>CVPR 2019</a:t>
            </a:r>
          </a:p>
          <a:p>
            <a:r>
              <a:rPr lang="en-US" altLang="zh-CN" dirty="0" smtClean="0"/>
              <a:t>Weakly-supervised</a:t>
            </a:r>
          </a:p>
          <a:p>
            <a:pPr lvl="1"/>
            <a:r>
              <a:rPr lang="en-US" altLang="zh-CN" i="1" dirty="0" smtClean="0"/>
              <a:t>Weakly-supervised </a:t>
            </a:r>
            <a:r>
              <a:rPr lang="en-US" altLang="zh-CN" i="1" dirty="0"/>
              <a:t>Visual Grounding of Phrases with Linguistic </a:t>
            </a:r>
            <a:r>
              <a:rPr lang="en-US" altLang="zh-CN" i="1" dirty="0" smtClean="0"/>
              <a:t>Structures, </a:t>
            </a:r>
            <a:r>
              <a:rPr lang="en-US" altLang="zh-CN" dirty="0" smtClean="0"/>
              <a:t>CVPR 2017 </a:t>
            </a:r>
          </a:p>
          <a:p>
            <a:pPr lvl="1"/>
            <a:r>
              <a:rPr lang="en-US" altLang="zh-CN" i="1" dirty="0" smtClean="0"/>
              <a:t>Modularized Textual Grounding for Counterfactual Resilience</a:t>
            </a:r>
            <a:r>
              <a:rPr lang="en-US" altLang="zh-CN" dirty="0" smtClean="0"/>
              <a:t>, </a:t>
            </a:r>
            <a:r>
              <a:rPr lang="en-US" altLang="zh-CN" dirty="0"/>
              <a:t>CVPR 2019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67" y="2177795"/>
            <a:ext cx="9849024" cy="2607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39" y="2131988"/>
            <a:ext cx="9197798" cy="4536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0445" y="7216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Visual Grounding via Accumulated Attention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9221" y="1086451"/>
            <a:ext cx="6652867" cy="1289166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 smtClean="0"/>
              <a:t>3 problems——3 attentions</a:t>
            </a:r>
          </a:p>
          <a:p>
            <a:pPr lvl="1"/>
            <a:r>
              <a:rPr lang="en-US" altLang="zh-CN" sz="1800" dirty="0" smtClean="0"/>
              <a:t>Which words to focus on in a query——query attention</a:t>
            </a:r>
          </a:p>
          <a:p>
            <a:pPr lvl="1"/>
            <a:r>
              <a:rPr lang="en-US" altLang="zh-CN" sz="1800" dirty="0" smtClean="0"/>
              <a:t>Where to look in an image——image attention</a:t>
            </a:r>
          </a:p>
          <a:p>
            <a:pPr lvl="1"/>
            <a:r>
              <a:rPr lang="en-US" altLang="zh-CN" sz="1800" dirty="0" smtClean="0"/>
              <a:t>Which object to locate——objects attention</a:t>
            </a:r>
          </a:p>
          <a:p>
            <a:endParaRPr lang="en-US" altLang="zh-CN" sz="2000" dirty="0"/>
          </a:p>
        </p:txBody>
      </p:sp>
      <p:sp>
        <p:nvSpPr>
          <p:cNvPr id="5" name="矩形 4"/>
          <p:cNvSpPr/>
          <p:nvPr/>
        </p:nvSpPr>
        <p:spPr>
          <a:xfrm>
            <a:off x="10619169" y="1395340"/>
            <a:ext cx="958789" cy="275208"/>
          </a:xfrm>
          <a:prstGeom prst="rect">
            <a:avLst/>
          </a:prstGeom>
          <a:solidFill>
            <a:srgbClr val="579A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query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619170" y="1848068"/>
            <a:ext cx="958789" cy="275208"/>
          </a:xfrm>
          <a:prstGeom prst="rect">
            <a:avLst/>
          </a:prstGeom>
          <a:solidFill>
            <a:srgbClr val="5FA0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image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619171" y="2300796"/>
            <a:ext cx="958789" cy="275208"/>
          </a:xfrm>
          <a:prstGeom prst="rect">
            <a:avLst/>
          </a:prstGeom>
          <a:solidFill>
            <a:srgbClr val="FBC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object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877844" y="6398568"/>
            <a:ext cx="7454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Combine all types of attention together and refine them circularly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 A-ATT(accumulated attention) process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936" y="1242553"/>
            <a:ext cx="6062709" cy="3332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 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b="1" dirty="0" smtClean="0"/>
              <a:t>Query 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342" y="2075228"/>
            <a:ext cx="5588670" cy="37894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36" y="4094810"/>
            <a:ext cx="4070559" cy="100970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67438" y="2938727"/>
            <a:ext cx="5161123" cy="797509"/>
            <a:chOff x="497840" y="2326575"/>
            <a:chExt cx="5161123" cy="79750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8187" y="2673211"/>
              <a:ext cx="4400776" cy="450873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497840" y="2326575"/>
              <a:ext cx="255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  <a:r>
                <a:rPr lang="en-US" altLang="zh-CN" dirty="0" smtClean="0"/>
                <a:t>ttention weight: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7438" y="2188051"/>
            <a:ext cx="5351182" cy="826605"/>
            <a:chOff x="497840" y="3085396"/>
            <a:chExt cx="5351182" cy="82660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7736" y="3340472"/>
              <a:ext cx="4591286" cy="571529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497840" y="3085396"/>
              <a:ext cx="255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j</a:t>
              </a:r>
              <a:r>
                <a:rPr lang="en-US" altLang="zh-CN" dirty="0" smtClean="0"/>
                <a:t>oint feature:</a:t>
              </a:r>
              <a:endParaRPr lang="zh-CN" altLang="en-US" dirty="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97840" y="3830125"/>
            <a:ext cx="255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ttended feature: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53" y="246888"/>
            <a:ext cx="11270894" cy="6332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1957</Words>
  <Application>Microsoft Office PowerPoint</Application>
  <PresentationFormat>宽屏</PresentationFormat>
  <Paragraphs>154</Paragraphs>
  <Slides>27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Arial</vt:lpstr>
      <vt:lpstr>Cambria Math</vt:lpstr>
      <vt:lpstr>Office 主题​​</vt:lpstr>
      <vt:lpstr>Visual Grounding</vt:lpstr>
      <vt:lpstr>Task</vt:lpstr>
      <vt:lpstr>Task</vt:lpstr>
      <vt:lpstr>Task</vt:lpstr>
      <vt:lpstr>Paper List</vt:lpstr>
      <vt:lpstr>PowerPoint 演示文稿</vt:lpstr>
      <vt:lpstr>Visual Grounding via Accumulated Attention</vt:lpstr>
      <vt:lpstr>The A-ATT(accumulated attention)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Improving Referring Expression Grounding with Cross-Modal Attention-guided Erasing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Grounding</dc:title>
  <dc:creator>lin anran</dc:creator>
  <cp:lastModifiedBy>lin anran</cp:lastModifiedBy>
  <cp:revision>183</cp:revision>
  <dcterms:created xsi:type="dcterms:W3CDTF">1900-01-01T00:00:00Z</dcterms:created>
  <dcterms:modified xsi:type="dcterms:W3CDTF">2019-09-15T13:34:45Z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3081-9.9.0</vt:lpwstr>
  </property>
</Properties>
</file>